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82" r:id="rId16"/>
    <p:sldId id="285" r:id="rId17"/>
    <p:sldId id="269" r:id="rId18"/>
    <p:sldId id="270" r:id="rId19"/>
    <p:sldId id="271" r:id="rId20"/>
    <p:sldId id="273" r:id="rId21"/>
    <p:sldId id="283" r:id="rId22"/>
    <p:sldId id="284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6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C9A7-7B38-4DC6-9484-F3809071F06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A22AE-9934-4204-8435-51DFBF5A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7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6633"/>
                </a:solidFill>
                <a:latin typeface="Arno Pro Smbd SmText" panose="02020702040506020403" pitchFamily="18" charset="0"/>
              </a:rPr>
              <a:t>PLASMA CELL DISORDERS</a:t>
            </a:r>
            <a:endParaRPr lang="en-US" dirty="0">
              <a:solidFill>
                <a:srgbClr val="996633"/>
              </a:solidFill>
              <a:latin typeface="Arno Pro Smbd SmText" panose="0202070204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5587" y="4689986"/>
            <a:ext cx="4682613" cy="1700981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Dr.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GOPIKA .R.S.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M.D. (</a:t>
            </a:r>
            <a:r>
              <a:rPr lang="en-IN" dirty="0" err="1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Hom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.)</a:t>
            </a:r>
          </a:p>
          <a:p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 Professor &amp; </a:t>
            </a:r>
            <a:r>
              <a:rPr lang="en-IN" dirty="0" err="1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HoD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Brush Script MT" panose="03060802040406070304" pitchFamily="66" charset="0"/>
            </a:endParaRPr>
          </a:p>
          <a:p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Dept. of Pathology &amp; Microbiology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1" y="165255"/>
            <a:ext cx="665208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5. Certain cytokines produced by myeloma cells bring </a:t>
            </a:r>
            <a:r>
              <a:rPr lang="en-US" dirty="0" smtClean="0"/>
              <a:t>about bony </a:t>
            </a:r>
            <a:r>
              <a:rPr lang="en-US" dirty="0"/>
              <a:t>destruction by acting as </a:t>
            </a:r>
            <a:r>
              <a:rPr lang="en-US" dirty="0">
                <a:solidFill>
                  <a:srgbClr val="FFFF00"/>
                </a:solidFill>
              </a:rPr>
              <a:t>osteoclast-activating factor (OAF).</a:t>
            </a:r>
          </a:p>
          <a:p>
            <a:r>
              <a:rPr lang="en-US" dirty="0"/>
              <a:t>These are: IL-1, </a:t>
            </a:r>
            <a:r>
              <a:rPr lang="en-US" dirty="0" err="1"/>
              <a:t>lymphotoxin</a:t>
            </a:r>
            <a:r>
              <a:rPr lang="en-US" dirty="0"/>
              <a:t>, VEGF, macrophage </a:t>
            </a:r>
            <a:r>
              <a:rPr lang="en-US" dirty="0" smtClean="0"/>
              <a:t>inhibitory factor-1a </a:t>
            </a:r>
            <a:r>
              <a:rPr lang="en-US" dirty="0"/>
              <a:t>(MIP-1a), receptor activator of NF-kB ligand, </a:t>
            </a:r>
            <a:r>
              <a:rPr lang="en-US" dirty="0" smtClean="0"/>
              <a:t>and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  <a:r>
              <a:rPr lang="en-US" dirty="0"/>
              <a:t>necrosis factor (TNF).</a:t>
            </a:r>
          </a:p>
          <a:p>
            <a:r>
              <a:rPr lang="en-US" dirty="0"/>
              <a:t>6. Other effects of adhesion-mediated and </a:t>
            </a:r>
            <a:r>
              <a:rPr lang="en-US" dirty="0" smtClean="0"/>
              <a:t>cytokine-mediated signaling </a:t>
            </a:r>
            <a:r>
              <a:rPr lang="en-US" dirty="0"/>
              <a:t>are development of drug resistance and migration </a:t>
            </a:r>
            <a:r>
              <a:rPr lang="en-US" dirty="0" smtClean="0"/>
              <a:t>of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  <a:r>
              <a:rPr lang="en-US" dirty="0"/>
              <a:t>cells in the bone </a:t>
            </a:r>
            <a:r>
              <a:rPr lang="en-US" dirty="0" smtClean="0"/>
              <a:t>marrow.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Morphologic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Myeloma affects </a:t>
            </a:r>
            <a:r>
              <a:rPr lang="en-US" dirty="0" smtClean="0"/>
              <a:t>principally the </a:t>
            </a:r>
            <a:r>
              <a:rPr lang="en-US" dirty="0"/>
              <a:t>bone marrow </a:t>
            </a:r>
            <a:r>
              <a:rPr lang="en-US" dirty="0" smtClean="0"/>
              <a:t>though during </a:t>
            </a:r>
            <a:r>
              <a:rPr lang="en-US" dirty="0"/>
              <a:t>the course of the disease other organs are </a:t>
            </a:r>
            <a:r>
              <a:rPr lang="en-US" dirty="0" smtClean="0"/>
              <a:t>also involved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Therefore</a:t>
            </a:r>
            <a:r>
              <a:rPr lang="en-US" dirty="0"/>
              <a:t>, the pathologic findings are </a:t>
            </a:r>
            <a:r>
              <a:rPr lang="en-US" dirty="0" smtClean="0"/>
              <a:t>described below </a:t>
            </a:r>
            <a:r>
              <a:rPr lang="en-US" dirty="0"/>
              <a:t>under two headings—</a:t>
            </a:r>
            <a:r>
              <a:rPr lang="en-US" i="1" dirty="0"/>
              <a:t>osseous (bone marrow) </a:t>
            </a:r>
            <a:r>
              <a:rPr lang="en-US" i="1" dirty="0" smtClean="0"/>
              <a:t>lesions </a:t>
            </a:r>
            <a:r>
              <a:rPr lang="en-US" dirty="0" smtClean="0"/>
              <a:t>and </a:t>
            </a:r>
            <a:r>
              <a:rPr lang="en-US" i="1" dirty="0" err="1"/>
              <a:t>extraosseous</a:t>
            </a:r>
            <a:r>
              <a:rPr lang="en-US" i="1" dirty="0"/>
              <a:t> lesions.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OSSEOUS (BONE MARROW)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94164" cy="49497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more than </a:t>
            </a:r>
            <a:r>
              <a:rPr lang="en-US" dirty="0"/>
              <a:t>95% of cases, multiple myeloma begins in </a:t>
            </a:r>
            <a:r>
              <a:rPr lang="en-US" dirty="0" smtClean="0"/>
              <a:t>the bone </a:t>
            </a:r>
            <a:r>
              <a:rPr lang="en-US" dirty="0"/>
              <a:t>marrow.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majority of cases, the disease </a:t>
            </a:r>
            <a:r>
              <a:rPr lang="en-US" dirty="0" smtClean="0"/>
              <a:t>involves multiple bones</a:t>
            </a:r>
          </a:p>
          <a:p>
            <a:r>
              <a:rPr lang="en-US" dirty="0"/>
              <a:t>Most commonly </a:t>
            </a:r>
            <a:r>
              <a:rPr lang="en-US" dirty="0" smtClean="0"/>
              <a:t>affected bones </a:t>
            </a:r>
            <a:r>
              <a:rPr lang="en-US" dirty="0"/>
              <a:t>are those with red marrow i.e. skull, spine, ribs </a:t>
            </a:r>
            <a:r>
              <a:rPr lang="en-US" dirty="0" smtClean="0"/>
              <a:t>and pelvis</a:t>
            </a:r>
            <a:r>
              <a:rPr lang="en-US" dirty="0"/>
              <a:t>, but later long bones of the limbs are also involved</a:t>
            </a:r>
          </a:p>
          <a:p>
            <a:r>
              <a:rPr lang="en-US" dirty="0" smtClean="0"/>
              <a:t>The </a:t>
            </a:r>
            <a:r>
              <a:rPr lang="en-US" dirty="0"/>
              <a:t>lesions begin in the medullary </a:t>
            </a:r>
            <a:r>
              <a:rPr lang="en-US" dirty="0" smtClean="0"/>
              <a:t>cavity, erode </a:t>
            </a:r>
            <a:r>
              <a:rPr lang="en-US" dirty="0"/>
              <a:t>the cancellous bone and ultimately cause </a:t>
            </a:r>
            <a:r>
              <a:rPr lang="en-US" dirty="0" smtClean="0"/>
              <a:t>destruction of </a:t>
            </a:r>
            <a:r>
              <a:rPr lang="en-US" dirty="0"/>
              <a:t>the bony cortex. </a:t>
            </a:r>
            <a:endParaRPr lang="en-US" dirty="0" smtClean="0"/>
          </a:p>
          <a:p>
            <a:r>
              <a:rPr lang="en-US" dirty="0" smtClean="0"/>
              <a:t>Radiographically</a:t>
            </a:r>
            <a:r>
              <a:rPr lang="en-US" dirty="0"/>
              <a:t>, these lesions appear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FF00"/>
                </a:solidFill>
              </a:rPr>
              <a:t>punched </a:t>
            </a:r>
            <a:r>
              <a:rPr lang="en-US" dirty="0">
                <a:solidFill>
                  <a:srgbClr val="FFFF00"/>
                </a:solidFill>
              </a:rPr>
              <a:t>out</a:t>
            </a:r>
            <a:r>
              <a:rPr lang="en-US" dirty="0"/>
              <a:t>, rounded, 1-2 cm sized defects in the </a:t>
            </a:r>
            <a:r>
              <a:rPr lang="en-US" dirty="0" smtClean="0"/>
              <a:t>affected bone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662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118739"/>
            <a:ext cx="6195060" cy="5278192"/>
          </a:xfrm>
        </p:spPr>
      </p:pic>
    </p:spTree>
    <p:extLst>
      <p:ext uri="{BB962C8B-B14F-4D97-AF65-F5344CB8AC3E}">
        <p14:creationId xmlns:p14="http://schemas.microsoft.com/office/powerpoint/2010/main" val="177035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1" y="892335"/>
            <a:ext cx="5037772" cy="5037772"/>
          </a:xfrm>
        </p:spPr>
      </p:pic>
    </p:spTree>
    <p:extLst>
      <p:ext uri="{BB962C8B-B14F-4D97-AF65-F5344CB8AC3E}">
        <p14:creationId xmlns:p14="http://schemas.microsoft.com/office/powerpoint/2010/main" val="131256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3" y="731520"/>
            <a:ext cx="7790537" cy="6126480"/>
          </a:xfrm>
        </p:spPr>
      </p:pic>
    </p:spTree>
    <p:extLst>
      <p:ext uri="{BB962C8B-B14F-4D97-AF65-F5344CB8AC3E}">
        <p14:creationId xmlns:p14="http://schemas.microsoft.com/office/powerpoint/2010/main" val="4107003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Grossly, </a:t>
            </a:r>
            <a:r>
              <a:rPr lang="en-US" dirty="0"/>
              <a:t>the normal bone marrow is replaced by soft, </a:t>
            </a:r>
            <a:r>
              <a:rPr lang="en-US" dirty="0" smtClean="0"/>
              <a:t>gelatinous, reddish-grey </a:t>
            </a:r>
            <a:r>
              <a:rPr lang="en-US" dirty="0" err="1"/>
              <a:t>tumours</a:t>
            </a:r>
            <a:r>
              <a:rPr lang="en-US" dirty="0"/>
              <a:t>. The affected bone </a:t>
            </a:r>
            <a:r>
              <a:rPr lang="en-US" dirty="0" smtClean="0"/>
              <a:t>usually shows </a:t>
            </a:r>
            <a:r>
              <a:rPr lang="en-US" dirty="0"/>
              <a:t>focal or diffuse osteoporosis</a:t>
            </a:r>
            <a:r>
              <a:rPr lang="en-US" dirty="0" smtClean="0"/>
              <a:t>.</a:t>
            </a:r>
          </a:p>
          <a:p>
            <a:r>
              <a:rPr lang="en-US" b="1" i="1" dirty="0"/>
              <a:t>Microscopically, </a:t>
            </a:r>
            <a:r>
              <a:rPr lang="en-US" dirty="0"/>
              <a:t>the diagnosis of multiple </a:t>
            </a:r>
            <a:r>
              <a:rPr lang="en-US" dirty="0" smtClean="0"/>
              <a:t>myeloma can </a:t>
            </a:r>
            <a:r>
              <a:rPr lang="en-US" dirty="0"/>
              <a:t>be usually established by examining bone </a:t>
            </a:r>
            <a:r>
              <a:rPr lang="en-US" dirty="0" smtClean="0"/>
              <a:t>marrow aspiration </a:t>
            </a:r>
            <a:r>
              <a:rPr lang="en-US" dirty="0"/>
              <a:t>from an area of bony rarefaction.</a:t>
            </a:r>
          </a:p>
        </p:txBody>
      </p:sp>
    </p:spTree>
    <p:extLst>
      <p:ext uri="{BB962C8B-B14F-4D97-AF65-F5344CB8AC3E}">
        <p14:creationId xmlns:p14="http://schemas.microsoft.com/office/powerpoint/2010/main" val="3859633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427215" cy="493873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b="1" dirty="0" smtClean="0">
                <a:solidFill>
                  <a:srgbClr val="FFFF00"/>
                </a:solidFill>
              </a:rPr>
              <a:t>Cellularity</a:t>
            </a:r>
            <a:r>
              <a:rPr lang="en-US" b="1" dirty="0" smtClean="0"/>
              <a:t>: </a:t>
            </a:r>
            <a:r>
              <a:rPr lang="en-US" dirty="0"/>
              <a:t>There is usually </a:t>
            </a:r>
            <a:r>
              <a:rPr lang="en-US" dirty="0" err="1"/>
              <a:t>hypercellularity</a:t>
            </a:r>
            <a:r>
              <a:rPr lang="en-US" dirty="0"/>
              <a:t> of the </a:t>
            </a:r>
            <a:r>
              <a:rPr lang="en-US" dirty="0" smtClean="0"/>
              <a:t>bone marrow.</a:t>
            </a: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ii) Myeloma </a:t>
            </a:r>
            <a:r>
              <a:rPr lang="en-US" b="1" dirty="0" smtClean="0">
                <a:solidFill>
                  <a:srgbClr val="FFFF00"/>
                </a:solidFill>
              </a:rPr>
              <a:t>cells: </a:t>
            </a:r>
            <a:r>
              <a:rPr lang="en-US" dirty="0"/>
              <a:t>Myeloma cells constitute &gt;10% of </a:t>
            </a:r>
            <a:r>
              <a:rPr lang="en-US" dirty="0" smtClean="0"/>
              <a:t>the marrow </a:t>
            </a:r>
            <a:r>
              <a:rPr lang="en-US" dirty="0"/>
              <a:t>cellularity.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cells may form clumps or </a:t>
            </a:r>
            <a:r>
              <a:rPr lang="en-US" dirty="0" smtClean="0"/>
              <a:t>sheets, or </a:t>
            </a:r>
            <a:r>
              <a:rPr lang="en-US" dirty="0"/>
              <a:t>may be scattered among the normal </a:t>
            </a:r>
            <a:r>
              <a:rPr lang="en-US" dirty="0" err="1"/>
              <a:t>haematopoietic</a:t>
            </a:r>
            <a:r>
              <a:rPr lang="en-US" dirty="0"/>
              <a:t> </a:t>
            </a:r>
            <a:r>
              <a:rPr lang="en-US" dirty="0" smtClean="0"/>
              <a:t>cells. </a:t>
            </a:r>
          </a:p>
          <a:p>
            <a:r>
              <a:rPr lang="en-US" dirty="0" smtClean="0"/>
              <a:t>Myeloma </a:t>
            </a:r>
            <a:r>
              <a:rPr lang="en-US" dirty="0"/>
              <a:t>cells may vary in size from small, </a:t>
            </a:r>
            <a:r>
              <a:rPr lang="en-US" dirty="0" smtClean="0"/>
              <a:t>differentiated cells </a:t>
            </a:r>
            <a:r>
              <a:rPr lang="en-US" dirty="0"/>
              <a:t>resembling normal plasma cells to large, </a:t>
            </a:r>
            <a:r>
              <a:rPr lang="en-US" dirty="0" smtClean="0"/>
              <a:t>immature and </a:t>
            </a:r>
            <a:r>
              <a:rPr lang="en-US" dirty="0"/>
              <a:t>undifferentiated cells. </a:t>
            </a:r>
            <a:endParaRPr lang="en-US" dirty="0" smtClean="0"/>
          </a:p>
          <a:p>
            <a:r>
              <a:rPr lang="en-US" dirty="0" err="1" smtClean="0"/>
              <a:t>Binucleate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multinucleate cells </a:t>
            </a:r>
            <a:r>
              <a:rPr lang="en-US" dirty="0"/>
              <a:t>are sometimes </a:t>
            </a:r>
            <a:r>
              <a:rPr lang="en-US" dirty="0" smtClean="0"/>
              <a:t>present.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0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dirty="0"/>
              <a:t>nucleus of myeloma cell is commonly eccentric similar to plasma cells but usually lacks the cart-wheel chromatin pattern seen in classical plasma cells. </a:t>
            </a:r>
            <a:endParaRPr lang="en-US" dirty="0" smtClean="0"/>
          </a:p>
          <a:p>
            <a:r>
              <a:rPr lang="en-US" dirty="0" smtClean="0"/>
              <a:t>Nucleoli </a:t>
            </a:r>
            <a:r>
              <a:rPr lang="en-US" dirty="0"/>
              <a:t>are frequently present.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cytoplasm of these cells is abundant and basophilic with perinuclear halo, </a:t>
            </a:r>
            <a:r>
              <a:rPr lang="en-US" dirty="0" err="1"/>
              <a:t>vacuolisation</a:t>
            </a:r>
            <a:r>
              <a:rPr lang="en-US" dirty="0"/>
              <a:t> and contains Russell bodies consisting of hyaline globules composed of </a:t>
            </a:r>
            <a:r>
              <a:rPr lang="en-US" dirty="0" err="1"/>
              <a:t>synthesised</a:t>
            </a:r>
            <a:r>
              <a:rPr lang="en-US" dirty="0"/>
              <a:t> immunoglobulin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6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plasma cell disorders are </a:t>
            </a:r>
            <a:r>
              <a:rPr lang="en-US" dirty="0" err="1"/>
              <a:t>characterised</a:t>
            </a:r>
            <a:r>
              <a:rPr lang="en-US" dirty="0"/>
              <a:t> by </a:t>
            </a:r>
            <a:r>
              <a:rPr lang="en-US" dirty="0" smtClean="0"/>
              <a:t>abnormal proliferation </a:t>
            </a:r>
            <a:r>
              <a:rPr lang="en-US" dirty="0"/>
              <a:t>of immunoglobulin-producing cells and result </a:t>
            </a:r>
            <a:r>
              <a:rPr lang="en-US" dirty="0" smtClean="0"/>
              <a:t>in accumulation </a:t>
            </a:r>
            <a:r>
              <a:rPr lang="en-US" dirty="0"/>
              <a:t>of monoclonal immunoglobulin in serum </a:t>
            </a:r>
            <a:r>
              <a:rPr lang="en-US" dirty="0" smtClean="0"/>
              <a:t>and urine.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34" y="1234440"/>
            <a:ext cx="8897436" cy="46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7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6369"/>
            <a:ext cx="8641349" cy="3425030"/>
          </a:xfrm>
        </p:spPr>
      </p:pic>
    </p:spTree>
    <p:extLst>
      <p:ext uri="{BB962C8B-B14F-4D97-AF65-F5344CB8AC3E}">
        <p14:creationId xmlns:p14="http://schemas.microsoft.com/office/powerpoint/2010/main" val="42985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2" y="868680"/>
            <a:ext cx="7491518" cy="5618639"/>
          </a:xfrm>
        </p:spPr>
      </p:pic>
    </p:spTree>
    <p:extLst>
      <p:ext uri="{BB962C8B-B14F-4D97-AF65-F5344CB8AC3E}">
        <p14:creationId xmlns:p14="http://schemas.microsoft.com/office/powerpoint/2010/main" val="1032331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EXTRAOSSEOUS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Late in the course </a:t>
            </a:r>
            <a:r>
              <a:rPr lang="en-US" dirty="0" smtClean="0"/>
              <a:t>of disease</a:t>
            </a:r>
            <a:r>
              <a:rPr lang="en-US" dirty="0"/>
              <a:t>, lesions at several </a:t>
            </a:r>
            <a:r>
              <a:rPr lang="en-US" dirty="0" err="1"/>
              <a:t>extraosseous</a:t>
            </a:r>
            <a:r>
              <a:rPr lang="en-US" dirty="0"/>
              <a:t> sites </a:t>
            </a:r>
            <a:r>
              <a:rPr lang="en-US" dirty="0" smtClean="0"/>
              <a:t>become evident</a:t>
            </a:r>
          </a:p>
          <a:p>
            <a:r>
              <a:rPr lang="en-US" b="1" dirty="0"/>
              <a:t>2. Myeloma </a:t>
            </a:r>
            <a:r>
              <a:rPr lang="en-US" b="1" dirty="0" smtClean="0"/>
              <a:t>kidney: </a:t>
            </a:r>
            <a:r>
              <a:rPr lang="en-US" dirty="0"/>
              <a:t>of light chain proteins (</a:t>
            </a:r>
            <a:r>
              <a:rPr lang="en-US" dirty="0" err="1"/>
              <a:t>Bence</a:t>
            </a:r>
            <a:r>
              <a:rPr lang="en-US" dirty="0"/>
              <a:t> Jones proteins) which </a:t>
            </a:r>
            <a:r>
              <a:rPr lang="en-US" dirty="0" smtClean="0"/>
              <a:t>are precipitated </a:t>
            </a:r>
            <a:r>
              <a:rPr lang="en-US" dirty="0"/>
              <a:t>in the distal convoluted </a:t>
            </a:r>
            <a:r>
              <a:rPr lang="en-US" dirty="0" smtClean="0"/>
              <a:t>tubules</a:t>
            </a:r>
          </a:p>
          <a:p>
            <a:r>
              <a:rPr lang="en-US" b="1" dirty="0"/>
              <a:t>3. Myeloma neuropathy </a:t>
            </a:r>
            <a:r>
              <a:rPr lang="en-US" dirty="0"/>
              <a:t>Infiltration of the nerve </a:t>
            </a:r>
            <a:r>
              <a:rPr lang="en-US" dirty="0" smtClean="0"/>
              <a:t>trunk roots </a:t>
            </a:r>
            <a:r>
              <a:rPr lang="en-US" dirty="0"/>
              <a:t>by </a:t>
            </a:r>
            <a:r>
              <a:rPr lang="en-US" dirty="0" err="1"/>
              <a:t>tumour</a:t>
            </a:r>
            <a:r>
              <a:rPr lang="en-US" dirty="0"/>
              <a:t> cells produces nonspecific polyneuropathy</a:t>
            </a:r>
            <a:r>
              <a:rPr lang="en-US" dirty="0" smtClean="0"/>
              <a:t>.</a:t>
            </a:r>
          </a:p>
          <a:p>
            <a:r>
              <a:rPr lang="en-US" b="1" dirty="0"/>
              <a:t>4. Systemic </a:t>
            </a:r>
            <a:r>
              <a:rPr lang="en-US" b="1" dirty="0" smtClean="0"/>
              <a:t>amyloidosis</a:t>
            </a:r>
          </a:p>
          <a:p>
            <a:r>
              <a:rPr lang="en-US" b="1" dirty="0"/>
              <a:t>5. Liver, spleen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72131" cy="5032375"/>
          </a:xfrm>
        </p:spPr>
        <p:txBody>
          <a:bodyPr>
            <a:normAutofit/>
          </a:bodyPr>
          <a:lstStyle/>
          <a:p>
            <a:r>
              <a:rPr lang="en-US" dirty="0"/>
              <a:t>The clinical manifestations of myeloma result from the effects </a:t>
            </a:r>
            <a:r>
              <a:rPr lang="en-US" dirty="0" smtClean="0"/>
              <a:t>of infiltration </a:t>
            </a:r>
            <a:r>
              <a:rPr lang="en-US" dirty="0"/>
              <a:t>of the bones and other organs by neoplastic </a:t>
            </a:r>
            <a:r>
              <a:rPr lang="en-US" dirty="0" smtClean="0"/>
              <a:t>plasma cells </a:t>
            </a:r>
            <a:r>
              <a:rPr lang="en-US" dirty="0"/>
              <a:t>and from immunoglobulin synthesis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FF00"/>
                </a:solidFill>
              </a:rPr>
              <a:t>1. </a:t>
            </a:r>
            <a:r>
              <a:rPr lang="en-US" i="1" dirty="0">
                <a:solidFill>
                  <a:srgbClr val="FFFF00"/>
                </a:solidFill>
              </a:rPr>
              <a:t>Bone pain </a:t>
            </a:r>
            <a:r>
              <a:rPr lang="en-US" dirty="0">
                <a:solidFill>
                  <a:srgbClr val="FFFF00"/>
                </a:solidFill>
              </a:rPr>
              <a:t>is the most common symptom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pain </a:t>
            </a:r>
            <a:r>
              <a:rPr lang="en-US" dirty="0" smtClean="0"/>
              <a:t>usually involves </a:t>
            </a:r>
            <a:r>
              <a:rPr lang="en-US" dirty="0"/>
              <a:t>the back and ribs. Pathological </a:t>
            </a:r>
            <a:r>
              <a:rPr lang="en-US" dirty="0" smtClean="0"/>
              <a:t>fractures may occur causing </a:t>
            </a:r>
            <a:r>
              <a:rPr lang="en-US" dirty="0"/>
              <a:t>persistent </a:t>
            </a:r>
            <a:r>
              <a:rPr lang="en-US" dirty="0" err="1"/>
              <a:t>localised</a:t>
            </a:r>
            <a:r>
              <a:rPr lang="en-US" dirty="0"/>
              <a:t> pain. </a:t>
            </a:r>
            <a:endParaRPr lang="en-US" dirty="0" smtClean="0"/>
          </a:p>
          <a:p>
            <a:r>
              <a:rPr lang="en-US" dirty="0" smtClean="0"/>
              <a:t>Bone </a:t>
            </a:r>
            <a:r>
              <a:rPr lang="en-US" dirty="0"/>
              <a:t>pain results from </a:t>
            </a:r>
            <a:r>
              <a:rPr lang="en-US" dirty="0" smtClean="0"/>
              <a:t>the proliferation </a:t>
            </a:r>
            <a:r>
              <a:rPr lang="en-US" dirty="0"/>
              <a:t>of </a:t>
            </a:r>
            <a:r>
              <a:rPr lang="en-US" dirty="0" err="1"/>
              <a:t>tumour</a:t>
            </a:r>
            <a:r>
              <a:rPr lang="en-US" dirty="0"/>
              <a:t> cells in the marrow and activation </a:t>
            </a:r>
            <a:r>
              <a:rPr lang="en-US" dirty="0" smtClean="0"/>
              <a:t>of osteoclasts </a:t>
            </a:r>
            <a:r>
              <a:rPr lang="en-US" dirty="0"/>
              <a:t>which destroy the bones.</a:t>
            </a:r>
          </a:p>
        </p:txBody>
      </p:sp>
    </p:spTree>
    <p:extLst>
      <p:ext uri="{BB962C8B-B14F-4D97-AF65-F5344CB8AC3E}">
        <p14:creationId xmlns:p14="http://schemas.microsoft.com/office/powerpoint/2010/main" val="2985696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2. </a:t>
            </a:r>
            <a:r>
              <a:rPr lang="en-US" i="1" dirty="0">
                <a:solidFill>
                  <a:srgbClr val="FFFF00"/>
                </a:solidFill>
              </a:rPr>
              <a:t>Susceptibility to infections </a:t>
            </a:r>
            <a:r>
              <a:rPr lang="en-US" dirty="0"/>
              <a:t>is the next most common </a:t>
            </a:r>
            <a:r>
              <a:rPr lang="en-US" dirty="0" smtClean="0"/>
              <a:t>clinical feature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Particularly </a:t>
            </a:r>
            <a:r>
              <a:rPr lang="en-US" dirty="0"/>
              <a:t>common are bacterial infections such </a:t>
            </a:r>
            <a:r>
              <a:rPr lang="en-US" dirty="0" smtClean="0"/>
              <a:t>as pneumonias </a:t>
            </a:r>
            <a:r>
              <a:rPr lang="en-US" dirty="0"/>
              <a:t>and pyelonephritis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FF00"/>
                </a:solidFill>
              </a:rPr>
              <a:t>3. </a:t>
            </a:r>
            <a:r>
              <a:rPr lang="en-US" i="1" dirty="0">
                <a:solidFill>
                  <a:srgbClr val="FFFF00"/>
                </a:solidFill>
              </a:rPr>
              <a:t>Renal failure 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/>
              <a:t>causes are </a:t>
            </a:r>
            <a:r>
              <a:rPr lang="en-US" dirty="0" err="1" smtClean="0"/>
              <a:t>hypercalcaemia</a:t>
            </a:r>
            <a:r>
              <a:rPr lang="en-US" dirty="0"/>
              <a:t>, glomerular deposits of amyloid,</a:t>
            </a:r>
          </a:p>
          <a:p>
            <a:r>
              <a:rPr lang="en-US" dirty="0" err="1"/>
              <a:t>hyperuricaemia</a:t>
            </a:r>
            <a:r>
              <a:rPr lang="en-US" dirty="0"/>
              <a:t> and infiltration of the kidney by myeloma cells.</a:t>
            </a:r>
          </a:p>
        </p:txBody>
      </p:sp>
    </p:spTree>
    <p:extLst>
      <p:ext uri="{BB962C8B-B14F-4D97-AF65-F5344CB8AC3E}">
        <p14:creationId xmlns:p14="http://schemas.microsoft.com/office/powerpoint/2010/main" val="3233062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4. </a:t>
            </a:r>
            <a:r>
              <a:rPr lang="en-US" i="1" dirty="0" err="1">
                <a:solidFill>
                  <a:srgbClr val="FFFF00"/>
                </a:solidFill>
              </a:rPr>
              <a:t>Anaemia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dirty="0"/>
              <a:t>occurs in about 80% of patients of </a:t>
            </a:r>
            <a:r>
              <a:rPr lang="en-US" dirty="0" smtClean="0"/>
              <a:t>myeloma and </a:t>
            </a:r>
            <a:r>
              <a:rPr lang="en-US" dirty="0"/>
              <a:t>is related to marrow replacement by the </a:t>
            </a:r>
            <a:r>
              <a:rPr lang="en-US" dirty="0" err="1"/>
              <a:t>tumour</a:t>
            </a:r>
            <a:r>
              <a:rPr lang="en-US" dirty="0"/>
              <a:t> </a:t>
            </a:r>
            <a:r>
              <a:rPr lang="en-US" dirty="0" smtClean="0"/>
              <a:t>cells (</a:t>
            </a:r>
            <a:r>
              <a:rPr lang="en-US" dirty="0" err="1" smtClean="0"/>
              <a:t>myelophthisis</a:t>
            </a:r>
            <a:r>
              <a:rPr lang="en-US" dirty="0"/>
              <a:t>) and inhibition of </a:t>
            </a:r>
            <a:r>
              <a:rPr lang="en-US" dirty="0" err="1"/>
              <a:t>haematopoiesis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5. </a:t>
            </a:r>
            <a:r>
              <a:rPr lang="en-US" i="1" dirty="0">
                <a:solidFill>
                  <a:srgbClr val="FFFF00"/>
                </a:solidFill>
              </a:rPr>
              <a:t>Bleeding tendencies </a:t>
            </a:r>
            <a:r>
              <a:rPr lang="en-US" dirty="0"/>
              <a:t>may appear in some patients due </a:t>
            </a:r>
            <a:r>
              <a:rPr lang="en-US" dirty="0" smtClean="0"/>
              <a:t>to thrombocytopenia</a:t>
            </a:r>
            <a:r>
              <a:rPr lang="en-US" dirty="0"/>
              <a:t>, deranged platelet function and </a:t>
            </a:r>
            <a:r>
              <a:rPr lang="en-US" dirty="0" smtClean="0"/>
              <a:t>interaction of </a:t>
            </a:r>
            <a:r>
              <a:rPr lang="en-US" dirty="0"/>
              <a:t>the M component with coagulation factors.</a:t>
            </a:r>
          </a:p>
        </p:txBody>
      </p:sp>
    </p:spTree>
    <p:extLst>
      <p:ext uri="{BB962C8B-B14F-4D97-AF65-F5344CB8AC3E}">
        <p14:creationId xmlns:p14="http://schemas.microsoft.com/office/powerpoint/2010/main" val="4021609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6. </a:t>
            </a:r>
            <a:r>
              <a:rPr lang="en-US" i="1" dirty="0" err="1">
                <a:solidFill>
                  <a:srgbClr val="FFFF00"/>
                </a:solidFill>
              </a:rPr>
              <a:t>Hyperviscosity</a:t>
            </a:r>
            <a:r>
              <a:rPr lang="en-US" i="1" dirty="0">
                <a:solidFill>
                  <a:srgbClr val="FFFF00"/>
                </a:solidFill>
              </a:rPr>
              <a:t> syndrome </a:t>
            </a:r>
            <a:r>
              <a:rPr lang="en-US" dirty="0"/>
              <a:t>owing to </a:t>
            </a:r>
            <a:r>
              <a:rPr lang="en-US" dirty="0" err="1" smtClean="0"/>
              <a:t>hyperglobulinaemia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produce headache, fatigue, visual disturbances </a:t>
            </a:r>
            <a:r>
              <a:rPr lang="en-US" dirty="0" smtClean="0"/>
              <a:t>and </a:t>
            </a:r>
            <a:r>
              <a:rPr lang="en-US" dirty="0" err="1" smtClean="0"/>
              <a:t>haemorrhages</a:t>
            </a:r>
            <a:r>
              <a:rPr lang="en-US" dirty="0" smtClean="0"/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7. Neurologic symptoms </a:t>
            </a:r>
            <a:r>
              <a:rPr lang="en-US" dirty="0"/>
              <a:t>occur in a minority of patients </a:t>
            </a:r>
            <a:r>
              <a:rPr lang="en-US" dirty="0" smtClean="0"/>
              <a:t>and are </a:t>
            </a:r>
            <a:r>
              <a:rPr lang="en-US" dirty="0"/>
              <a:t>explained by </a:t>
            </a:r>
            <a:r>
              <a:rPr lang="en-US" dirty="0" err="1"/>
              <a:t>hyperviscosity</a:t>
            </a:r>
            <a:r>
              <a:rPr lang="en-US" dirty="0"/>
              <a:t>, </a:t>
            </a:r>
            <a:r>
              <a:rPr lang="en-US" dirty="0" err="1"/>
              <a:t>cryoglobulins</a:t>
            </a:r>
            <a:r>
              <a:rPr lang="en-US" dirty="0"/>
              <a:t> and </a:t>
            </a:r>
            <a:r>
              <a:rPr lang="en-US" dirty="0" smtClean="0"/>
              <a:t>amyloid deposits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13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8. Biochemical abnormalities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/>
              <a:t>include the following:</a:t>
            </a:r>
          </a:p>
          <a:p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hypercalcaemia</a:t>
            </a:r>
            <a:r>
              <a:rPr lang="en-US" dirty="0"/>
              <a:t> due to destruction of bone;</a:t>
            </a:r>
          </a:p>
          <a:p>
            <a:r>
              <a:rPr lang="en-US" dirty="0"/>
              <a:t>ii) </a:t>
            </a:r>
            <a:r>
              <a:rPr lang="en-US" dirty="0" err="1"/>
              <a:t>hyperuricaemia</a:t>
            </a:r>
            <a:r>
              <a:rPr lang="en-US" dirty="0"/>
              <a:t> from necrosis of </a:t>
            </a:r>
            <a:r>
              <a:rPr lang="en-US" dirty="0" err="1"/>
              <a:t>tumour</a:t>
            </a:r>
            <a:r>
              <a:rPr lang="en-US" dirty="0"/>
              <a:t> mass and </a:t>
            </a:r>
            <a:r>
              <a:rPr lang="en-US" dirty="0" smtClean="0"/>
              <a:t>from </a:t>
            </a:r>
            <a:r>
              <a:rPr lang="en-US" dirty="0" err="1" smtClean="0"/>
              <a:t>uraemia</a:t>
            </a:r>
            <a:r>
              <a:rPr lang="en-US" dirty="0" smtClean="0"/>
              <a:t> </a:t>
            </a:r>
            <a:r>
              <a:rPr lang="en-US" dirty="0"/>
              <a:t>related to renal failure; and</a:t>
            </a:r>
          </a:p>
          <a:p>
            <a:r>
              <a:rPr lang="en-US" dirty="0"/>
              <a:t>iii) increased b-2 </a:t>
            </a:r>
            <a:r>
              <a:rPr lang="en-US" dirty="0" err="1"/>
              <a:t>microglobulins</a:t>
            </a:r>
            <a:r>
              <a:rPr lang="en-US" dirty="0"/>
              <a:t> and other globulins in </a:t>
            </a:r>
            <a:r>
              <a:rPr lang="en-US" dirty="0" smtClean="0"/>
              <a:t>urine and </a:t>
            </a:r>
            <a:r>
              <a:rPr lang="en-US" dirty="0"/>
              <a:t>serum</a:t>
            </a:r>
          </a:p>
        </p:txBody>
      </p:sp>
    </p:spTree>
    <p:extLst>
      <p:ext uri="{BB962C8B-B14F-4D97-AF65-F5344CB8AC3E}">
        <p14:creationId xmlns:p14="http://schemas.microsoft.com/office/powerpoint/2010/main" val="1929288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9. </a:t>
            </a:r>
            <a:r>
              <a:rPr lang="en-US" i="1" dirty="0"/>
              <a:t>POEMS syndrome </a:t>
            </a:r>
            <a:r>
              <a:rPr lang="en-US" dirty="0"/>
              <a:t>is seen in about 1% cases of </a:t>
            </a:r>
            <a:r>
              <a:rPr lang="en-US" dirty="0" smtClean="0"/>
              <a:t>myeloma and </a:t>
            </a:r>
            <a:r>
              <a:rPr lang="en-US" dirty="0"/>
              <a:t>includes simultaneous manifestations of </a:t>
            </a:r>
            <a:r>
              <a:rPr lang="en-US" i="1" dirty="0" smtClean="0"/>
              <a:t>p</a:t>
            </a:r>
            <a:r>
              <a:rPr lang="en-US" dirty="0" smtClean="0"/>
              <a:t>olyneuropathy , </a:t>
            </a:r>
            <a:r>
              <a:rPr lang="en-US" i="1" dirty="0" err="1" smtClean="0"/>
              <a:t>o</a:t>
            </a:r>
            <a:r>
              <a:rPr lang="en-US" dirty="0" err="1" smtClean="0"/>
              <a:t>rganomegaly</a:t>
            </a:r>
            <a:r>
              <a:rPr lang="en-US" dirty="0"/>
              <a:t>, </a:t>
            </a:r>
            <a:r>
              <a:rPr lang="en-US" i="1" dirty="0" err="1"/>
              <a:t>e</a:t>
            </a:r>
            <a:r>
              <a:rPr lang="en-US" dirty="0" err="1"/>
              <a:t>ndocrinopathy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ultiple myeloma and </a:t>
            </a:r>
            <a:r>
              <a:rPr lang="en-US" i="1" dirty="0" smtClean="0"/>
              <a:t>s</a:t>
            </a:r>
            <a:r>
              <a:rPr lang="en-US" dirty="0" smtClean="0"/>
              <a:t>kin changes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60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group comprises the</a:t>
            </a:r>
            <a:br>
              <a:rPr lang="en-US" dirty="0"/>
            </a:br>
            <a:r>
              <a:rPr lang="en-US" dirty="0"/>
              <a:t>following six disease entities: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Multiple myeloma</a:t>
            </a:r>
          </a:p>
          <a:p>
            <a:r>
              <a:rPr lang="en-US" dirty="0"/>
              <a:t>2. </a:t>
            </a:r>
            <a:r>
              <a:rPr lang="en-US" dirty="0" err="1"/>
              <a:t>Localised</a:t>
            </a:r>
            <a:r>
              <a:rPr lang="en-US" dirty="0"/>
              <a:t> </a:t>
            </a:r>
            <a:r>
              <a:rPr lang="en-US" dirty="0" err="1"/>
              <a:t>plasmacytoma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Lymphoplasmacytic</a:t>
            </a:r>
            <a:r>
              <a:rPr lang="en-US" dirty="0"/>
              <a:t> </a:t>
            </a:r>
            <a:r>
              <a:rPr lang="en-US" dirty="0" smtClean="0"/>
              <a:t>lymphoma)</a:t>
            </a:r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Waldenström’s</a:t>
            </a:r>
            <a:r>
              <a:rPr lang="en-US" dirty="0"/>
              <a:t> </a:t>
            </a:r>
            <a:r>
              <a:rPr lang="en-US" dirty="0" err="1"/>
              <a:t>macroglobulinaemia</a:t>
            </a:r>
            <a:endParaRPr lang="en-US" dirty="0"/>
          </a:p>
          <a:p>
            <a:r>
              <a:rPr lang="en-US" dirty="0"/>
              <a:t>4. Heavy chain disease</a:t>
            </a:r>
          </a:p>
          <a:p>
            <a:r>
              <a:rPr lang="en-US" dirty="0"/>
              <a:t>5. Primary amyloidosis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Monoclonal </a:t>
            </a:r>
            <a:r>
              <a:rPr lang="en-US" dirty="0" err="1"/>
              <a:t>gammopathy</a:t>
            </a:r>
            <a:r>
              <a:rPr lang="en-US" dirty="0"/>
              <a:t> of undetermined </a:t>
            </a:r>
            <a:r>
              <a:rPr lang="en-US" dirty="0" smtClean="0"/>
              <a:t>significance (MGUS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66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diagnosis of myeloma is made by classic triad of features:</a:t>
            </a:r>
          </a:p>
          <a:p>
            <a:r>
              <a:rPr lang="en-US" dirty="0"/>
              <a:t>1. Marrow </a:t>
            </a:r>
            <a:r>
              <a:rPr lang="en-US" dirty="0" err="1"/>
              <a:t>plasmacytosis</a:t>
            </a:r>
            <a:r>
              <a:rPr lang="en-US" dirty="0"/>
              <a:t> of more than 10%</a:t>
            </a:r>
          </a:p>
          <a:p>
            <a:r>
              <a:rPr lang="en-US" dirty="0"/>
              <a:t>2. Radiologic evidence of lytic bony lesions</a:t>
            </a:r>
          </a:p>
          <a:p>
            <a:r>
              <a:rPr lang="en-US" dirty="0"/>
              <a:t>3. Demonstration of serum and/or urine M component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About two-third cases </a:t>
            </a:r>
            <a:r>
              <a:rPr lang="en-US" dirty="0" smtClean="0"/>
              <a:t>of myeloma </a:t>
            </a:r>
            <a:r>
              <a:rPr lang="en-US" dirty="0"/>
              <a:t>excrete </a:t>
            </a:r>
            <a:r>
              <a:rPr lang="en-US" dirty="0" err="1"/>
              <a:t>Bence</a:t>
            </a:r>
            <a:r>
              <a:rPr lang="en-US" dirty="0"/>
              <a:t> Jones (light chain) proteins in </a:t>
            </a:r>
            <a:r>
              <a:rPr lang="en-US" dirty="0" smtClean="0"/>
              <a:t>the urine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1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feature common to all plasma cell disorders is </a:t>
            </a:r>
            <a:r>
              <a:rPr lang="en-US" sz="3600" dirty="0" smtClean="0"/>
              <a:t>the neoplastic </a:t>
            </a:r>
            <a:r>
              <a:rPr lang="en-US" sz="3600" dirty="0"/>
              <a:t>proliferation of cells derived from </a:t>
            </a:r>
            <a:r>
              <a:rPr lang="en-US" sz="3600" dirty="0" smtClean="0"/>
              <a:t>B-lymphocyte lineage.</a:t>
            </a:r>
            <a:endParaRPr lang="en-US" sz="3600" dirty="0"/>
          </a:p>
          <a:p>
            <a:r>
              <a:rPr lang="en-US" sz="3600" dirty="0" err="1"/>
              <a:t>Bence</a:t>
            </a:r>
            <a:r>
              <a:rPr lang="en-US" sz="3600" dirty="0"/>
              <a:t>-Jones proteins are free light chains present in blood </a:t>
            </a:r>
            <a:r>
              <a:rPr lang="en-US" sz="3600" dirty="0" smtClean="0"/>
              <a:t>and excreted</a:t>
            </a:r>
            <a:r>
              <a:rPr lang="en-US" sz="3600" dirty="0"/>
              <a:t> </a:t>
            </a:r>
            <a:r>
              <a:rPr lang="en-US" sz="3600" dirty="0" smtClean="0"/>
              <a:t>in </a:t>
            </a:r>
            <a:r>
              <a:rPr lang="en-US" sz="3600" dirty="0"/>
              <a:t>urine of some plasma cell disorders.</a:t>
            </a:r>
          </a:p>
        </p:txBody>
      </p:sp>
    </p:spTree>
    <p:extLst>
      <p:ext uri="{BB962C8B-B14F-4D97-AF65-F5344CB8AC3E}">
        <p14:creationId xmlns:p14="http://schemas.microsoft.com/office/powerpoint/2010/main" val="37853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MYELOMA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405181" cy="5032375"/>
          </a:xfrm>
        </p:spPr>
        <p:txBody>
          <a:bodyPr>
            <a:normAutofit/>
          </a:bodyPr>
          <a:lstStyle/>
          <a:p>
            <a:r>
              <a:rPr lang="en-US" sz="3200" dirty="0"/>
              <a:t>Multiple myeloma is a multifocal malignant </a:t>
            </a:r>
            <a:r>
              <a:rPr lang="en-US" sz="3200" dirty="0" smtClean="0"/>
              <a:t>proliferation of </a:t>
            </a:r>
            <a:r>
              <a:rPr lang="en-US" sz="3200" dirty="0"/>
              <a:t>plasma cells derived from a single clone of </a:t>
            </a:r>
            <a:r>
              <a:rPr lang="en-US" sz="3200" dirty="0" smtClean="0"/>
              <a:t>cells (i.e</a:t>
            </a:r>
            <a:r>
              <a:rPr lang="en-US" sz="3200" dirty="0"/>
              <a:t>. monoclonal</a:t>
            </a:r>
            <a:r>
              <a:rPr lang="en-US" sz="3200" dirty="0" smtClean="0"/>
              <a:t>).</a:t>
            </a:r>
          </a:p>
          <a:p>
            <a:r>
              <a:rPr lang="en-US" sz="3200" dirty="0"/>
              <a:t>Multiple myeloma </a:t>
            </a:r>
            <a:r>
              <a:rPr lang="en-US" sz="3200" dirty="0" smtClean="0"/>
              <a:t>primarily affects </a:t>
            </a:r>
            <a:r>
              <a:rPr lang="en-US" sz="3200" dirty="0"/>
              <a:t>the elderly (peak incidence in 5th-6th decades) </a:t>
            </a:r>
            <a:r>
              <a:rPr lang="en-US" sz="3200" dirty="0" smtClean="0"/>
              <a:t>and increases </a:t>
            </a:r>
            <a:r>
              <a:rPr lang="en-US" sz="3200" dirty="0"/>
              <a:t>in incidence with age. </a:t>
            </a: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is rare under the age of </a:t>
            </a:r>
            <a:r>
              <a:rPr lang="en-US" sz="3200" dirty="0" smtClean="0"/>
              <a:t>40. Myeloma </a:t>
            </a:r>
            <a:r>
              <a:rPr lang="en-US" sz="3200" dirty="0"/>
              <a:t>is more common in males than females.</a:t>
            </a:r>
          </a:p>
        </p:txBody>
      </p:sp>
    </p:spTree>
    <p:extLst>
      <p:ext uri="{BB962C8B-B14F-4D97-AF65-F5344CB8AC3E}">
        <p14:creationId xmlns:p14="http://schemas.microsoft.com/office/powerpoint/2010/main" val="37744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 and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Myeloma is a monoclonal proliferation of B-cells. The </a:t>
            </a:r>
            <a:r>
              <a:rPr lang="en-US" dirty="0" smtClean="0"/>
              <a:t>etiology of </a:t>
            </a:r>
            <a:r>
              <a:rPr lang="en-US" dirty="0"/>
              <a:t>myeloma remains unknown. However, following factors </a:t>
            </a:r>
            <a:r>
              <a:rPr lang="en-US" dirty="0" smtClean="0"/>
              <a:t>and abnormalities </a:t>
            </a:r>
            <a:r>
              <a:rPr lang="en-US" dirty="0"/>
              <a:t>have been implicated</a:t>
            </a:r>
            <a:r>
              <a:rPr lang="en-US" dirty="0" smtClean="0"/>
              <a:t>:</a:t>
            </a:r>
          </a:p>
          <a:p>
            <a:r>
              <a:rPr lang="en-US" b="1" dirty="0"/>
              <a:t>1. Radiation </a:t>
            </a:r>
            <a:r>
              <a:rPr lang="en-US" b="1" dirty="0" smtClean="0"/>
              <a:t>exposure</a:t>
            </a:r>
          </a:p>
          <a:p>
            <a:r>
              <a:rPr lang="en-US" b="1" dirty="0"/>
              <a:t>2. Epidemiologic </a:t>
            </a:r>
            <a:r>
              <a:rPr lang="en-US" b="1" dirty="0" smtClean="0"/>
              <a:t>factors</a:t>
            </a:r>
          </a:p>
          <a:p>
            <a:r>
              <a:rPr lang="en-US" b="1" dirty="0"/>
              <a:t>3. </a:t>
            </a:r>
            <a:r>
              <a:rPr lang="en-US" b="1" dirty="0" err="1"/>
              <a:t>Karyotypic</a:t>
            </a:r>
            <a:r>
              <a:rPr lang="en-US" b="1" dirty="0"/>
              <a:t> </a:t>
            </a:r>
            <a:r>
              <a:rPr lang="en-US" b="1" dirty="0" smtClean="0"/>
              <a:t>abnormalities</a:t>
            </a:r>
          </a:p>
          <a:p>
            <a:pPr lvl="1"/>
            <a:r>
              <a:rPr lang="fr-FR" dirty="0"/>
              <a:t>i) Translocations t(11;14)(q13;q32) and t(4;14)(p16;q32).</a:t>
            </a:r>
          </a:p>
          <a:p>
            <a:pPr lvl="1"/>
            <a:r>
              <a:rPr lang="en-US" dirty="0"/>
              <a:t>ii) Deletion of 13q.</a:t>
            </a:r>
          </a:p>
        </p:txBody>
      </p:sp>
    </p:spTree>
    <p:extLst>
      <p:ext uri="{BB962C8B-B14F-4D97-AF65-F5344CB8AC3E}">
        <p14:creationId xmlns:p14="http://schemas.microsoft.com/office/powerpoint/2010/main" val="42941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4. </a:t>
            </a:r>
            <a:r>
              <a:rPr lang="en-US" b="1" dirty="0" smtClean="0">
                <a:solidFill>
                  <a:srgbClr val="FFFF00"/>
                </a:solidFill>
              </a:rPr>
              <a:t>Oncogenes-</a:t>
            </a:r>
            <a:r>
              <a:rPr lang="en-US" b="1" dirty="0" err="1" smtClean="0">
                <a:solidFill>
                  <a:srgbClr val="FFFF00"/>
                </a:solidFill>
              </a:rPr>
              <a:t>antioncogenes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 err="1" smtClean="0"/>
              <a:t>Overexpresion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mutations in </a:t>
            </a:r>
            <a:r>
              <a:rPr lang="en-US" dirty="0"/>
              <a:t>following genes have been noted in proliferation </a:t>
            </a:r>
            <a:r>
              <a:rPr lang="en-US" dirty="0" smtClean="0"/>
              <a:t>of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  <a:r>
              <a:rPr lang="en-US" dirty="0"/>
              <a:t>cells in myeloma</a:t>
            </a:r>
            <a:r>
              <a:rPr lang="en-US" dirty="0" smtClean="0"/>
              <a:t>:</a:t>
            </a:r>
          </a:p>
          <a:p>
            <a:r>
              <a:rPr lang="en-US" dirty="0" err="1"/>
              <a:t>i</a:t>
            </a:r>
            <a:r>
              <a:rPr lang="en-US" dirty="0"/>
              <a:t>) Overexpression of </a:t>
            </a:r>
            <a:r>
              <a:rPr lang="en-US" i="1" dirty="0"/>
              <a:t>MYC </a:t>
            </a:r>
            <a:r>
              <a:rPr lang="en-US" dirty="0"/>
              <a:t>and </a:t>
            </a:r>
            <a:r>
              <a:rPr lang="en-US" i="1" dirty="0"/>
              <a:t>RAS </a:t>
            </a:r>
            <a:r>
              <a:rPr lang="en-US" dirty="0"/>
              <a:t>growth </a:t>
            </a:r>
            <a:r>
              <a:rPr lang="en-US" dirty="0" smtClean="0"/>
              <a:t>promoting oncogenes </a:t>
            </a:r>
            <a:r>
              <a:rPr lang="en-US" dirty="0"/>
              <a:t>in some cases.</a:t>
            </a:r>
          </a:p>
          <a:p>
            <a:r>
              <a:rPr lang="en-US" dirty="0"/>
              <a:t>ii) Mutation in </a:t>
            </a:r>
            <a:r>
              <a:rPr lang="en-US" i="1" dirty="0"/>
              <a:t>p53 </a:t>
            </a:r>
            <a:r>
              <a:rPr lang="en-US" dirty="0"/>
              <a:t>and </a:t>
            </a:r>
            <a:r>
              <a:rPr lang="en-US" i="1" dirty="0"/>
              <a:t>RB </a:t>
            </a:r>
            <a:r>
              <a:rPr lang="en-US" dirty="0"/>
              <a:t>growth-suppressing </a:t>
            </a:r>
            <a:r>
              <a:rPr lang="en-US" dirty="0" err="1" smtClean="0"/>
              <a:t>antioncogene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some cases.</a:t>
            </a:r>
          </a:p>
        </p:txBody>
      </p:sp>
    </p:spTree>
    <p:extLst>
      <p:ext uri="{BB962C8B-B14F-4D97-AF65-F5344CB8AC3E}">
        <p14:creationId xmlns:p14="http://schemas.microsoft.com/office/powerpoint/2010/main" val="5313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383148" cy="5032375"/>
          </a:xfrm>
        </p:spPr>
        <p:txBody>
          <a:bodyPr>
            <a:normAutofit/>
          </a:bodyPr>
          <a:lstStyle/>
          <a:p>
            <a:r>
              <a:rPr lang="en-US" sz="3200" dirty="0"/>
              <a:t>1. Cell-surface </a:t>
            </a:r>
            <a:r>
              <a:rPr lang="en-US" sz="3200" i="1" dirty="0"/>
              <a:t>adhesion molecules </a:t>
            </a:r>
            <a:r>
              <a:rPr lang="en-US" sz="3200" dirty="0"/>
              <a:t>bind myeloma cells </a:t>
            </a:r>
            <a:r>
              <a:rPr lang="en-US" sz="3200" dirty="0" smtClean="0"/>
              <a:t>to bone </a:t>
            </a:r>
            <a:r>
              <a:rPr lang="en-US" sz="3200" dirty="0"/>
              <a:t>marrow stromal </a:t>
            </a:r>
            <a:r>
              <a:rPr lang="en-US" sz="3200" dirty="0" smtClean="0"/>
              <a:t>cells</a:t>
            </a:r>
          </a:p>
          <a:p>
            <a:r>
              <a:rPr lang="en-US" sz="3200" dirty="0"/>
              <a:t>2. This binding triggers </a:t>
            </a:r>
            <a:r>
              <a:rPr lang="en-US" sz="3200" i="1" dirty="0" smtClean="0"/>
              <a:t>production </a:t>
            </a:r>
            <a:r>
              <a:rPr lang="en-US" sz="3200" i="1" dirty="0"/>
              <a:t>of several cytokines </a:t>
            </a:r>
            <a:r>
              <a:rPr lang="en-US" sz="3200" dirty="0"/>
              <a:t>by fibroblasts </a:t>
            </a:r>
            <a:r>
              <a:rPr lang="en-US" sz="3200" dirty="0" smtClean="0"/>
              <a:t>and macrophages </a:t>
            </a:r>
            <a:r>
              <a:rPr lang="en-US" sz="3200" dirty="0"/>
              <a:t>of the marrow. </a:t>
            </a:r>
            <a:endParaRPr lang="en-US" sz="3200" dirty="0" smtClean="0"/>
          </a:p>
          <a:p>
            <a:r>
              <a:rPr lang="en-US" sz="3200" dirty="0" smtClean="0"/>
              <a:t>These </a:t>
            </a:r>
            <a:r>
              <a:rPr lang="en-US" sz="3200" dirty="0"/>
              <a:t>include: IL-6, </a:t>
            </a:r>
            <a:r>
              <a:rPr lang="en-US" sz="3200" dirty="0" smtClean="0"/>
              <a:t>VEGF, TGF-b</a:t>
            </a:r>
            <a:r>
              <a:rPr lang="en-US" sz="3200" dirty="0"/>
              <a:t>, TNF-a IL-1, </a:t>
            </a:r>
            <a:r>
              <a:rPr lang="en-US" sz="3200" dirty="0" err="1"/>
              <a:t>lymphotoxin</a:t>
            </a:r>
            <a:r>
              <a:rPr lang="en-US" sz="3200" dirty="0"/>
              <a:t>, macrophage </a:t>
            </a:r>
            <a:r>
              <a:rPr lang="en-US" sz="3200" dirty="0" smtClean="0"/>
              <a:t>inhibitory factor-1a </a:t>
            </a:r>
            <a:r>
              <a:rPr lang="en-US" sz="3200" dirty="0"/>
              <a:t>(MIP-1a) and receptor activator of </a:t>
            </a:r>
            <a:r>
              <a:rPr lang="en-US" sz="3200" dirty="0" smtClean="0"/>
              <a:t>nuclear factor-kB </a:t>
            </a:r>
            <a:r>
              <a:rPr lang="en-US" sz="3200" dirty="0"/>
              <a:t>(RANK) ligand.</a:t>
            </a:r>
          </a:p>
        </p:txBody>
      </p:sp>
    </p:spTree>
    <p:extLst>
      <p:ext uri="{BB962C8B-B14F-4D97-AF65-F5344CB8AC3E}">
        <p14:creationId xmlns:p14="http://schemas.microsoft.com/office/powerpoint/2010/main" val="30548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94164" cy="4938732"/>
          </a:xfrm>
        </p:spPr>
        <p:txBody>
          <a:bodyPr>
            <a:normAutofit/>
          </a:bodyPr>
          <a:lstStyle/>
          <a:p>
            <a:r>
              <a:rPr lang="en-US" sz="3200" dirty="0"/>
              <a:t>Adhesion-mediated signaling </a:t>
            </a:r>
            <a:r>
              <a:rPr lang="en-US" sz="3200" dirty="0" smtClean="0"/>
              <a:t>abnormal </a:t>
            </a:r>
            <a:r>
              <a:rPr lang="en-US" sz="3200" dirty="0"/>
              <a:t>production of </a:t>
            </a:r>
            <a:r>
              <a:rPr lang="en-US" sz="3200" i="1" dirty="0" smtClean="0"/>
              <a:t>myeloma (M</a:t>
            </a:r>
            <a:r>
              <a:rPr lang="en-US" sz="3200" i="1" dirty="0"/>
              <a:t>) proteins</a:t>
            </a:r>
            <a:r>
              <a:rPr lang="en-US" sz="3200" i="1" dirty="0" smtClean="0"/>
              <a:t>.</a:t>
            </a:r>
          </a:p>
          <a:p>
            <a:r>
              <a:rPr lang="en-US" sz="3200" dirty="0"/>
              <a:t>4. </a:t>
            </a:r>
            <a:r>
              <a:rPr lang="en-US" sz="3200" i="1" dirty="0"/>
              <a:t>IL-6 cytokine </a:t>
            </a:r>
            <a:r>
              <a:rPr lang="en-US" sz="3200" dirty="0" smtClean="0"/>
              <a:t>causes </a:t>
            </a:r>
            <a:r>
              <a:rPr lang="en-US" sz="3200" dirty="0"/>
              <a:t>proliferation </a:t>
            </a:r>
            <a:r>
              <a:rPr lang="en-US" sz="3200" dirty="0" smtClean="0"/>
              <a:t>and cell </a:t>
            </a:r>
            <a:r>
              <a:rPr lang="en-US" sz="3200" dirty="0"/>
              <a:t>survival </a:t>
            </a:r>
            <a:r>
              <a:rPr lang="en-US" sz="3200" dirty="0" smtClean="0"/>
              <a:t>of </a:t>
            </a:r>
            <a:r>
              <a:rPr lang="en-US" sz="3200" dirty="0" err="1" smtClean="0"/>
              <a:t>tumour</a:t>
            </a:r>
            <a:r>
              <a:rPr lang="en-US" sz="3200" dirty="0" smtClean="0"/>
              <a:t> </a:t>
            </a:r>
            <a:r>
              <a:rPr lang="en-US" sz="3200" dirty="0"/>
              <a:t>cells via its </a:t>
            </a:r>
            <a:r>
              <a:rPr lang="en-US" sz="3200" dirty="0" err="1"/>
              <a:t>antiapoptotic</a:t>
            </a:r>
            <a:r>
              <a:rPr lang="en-US" sz="3200" dirty="0"/>
              <a:t> effects on </a:t>
            </a:r>
            <a:r>
              <a:rPr lang="en-US" sz="3200" dirty="0" err="1"/>
              <a:t>tumour</a:t>
            </a:r>
            <a:r>
              <a:rPr lang="en-US" sz="3200" dirty="0"/>
              <a:t> cells.</a:t>
            </a:r>
          </a:p>
        </p:txBody>
      </p:sp>
    </p:spTree>
    <p:extLst>
      <p:ext uri="{BB962C8B-B14F-4D97-AF65-F5344CB8AC3E}">
        <p14:creationId xmlns:p14="http://schemas.microsoft.com/office/powerpoint/2010/main" val="17029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1208</Words>
  <Application>Microsoft Office PowerPoint</Application>
  <PresentationFormat>On-screen Show (4:3)</PresentationFormat>
  <Paragraphs>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Arno Pro Smbd SmText</vt:lpstr>
      <vt:lpstr>Brush Script MT</vt:lpstr>
      <vt:lpstr>Calibri</vt:lpstr>
      <vt:lpstr>Calibri Light</vt:lpstr>
      <vt:lpstr>Office Theme</vt:lpstr>
      <vt:lpstr>PLASMA CELL DISORDERS</vt:lpstr>
      <vt:lpstr>PowerPoint Presentation</vt:lpstr>
      <vt:lpstr>The group comprises the following six disease entities:</vt:lpstr>
      <vt:lpstr>PowerPoint Presentation</vt:lpstr>
      <vt:lpstr>MULTIPLE MYELOMA</vt:lpstr>
      <vt:lpstr>Etiology and Pathogenesis</vt:lpstr>
      <vt:lpstr>PowerPoint Presentation</vt:lpstr>
      <vt:lpstr>PATHOGENESIS</vt:lpstr>
      <vt:lpstr>PowerPoint Presentation</vt:lpstr>
      <vt:lpstr>PowerPoint Presentation</vt:lpstr>
      <vt:lpstr>PowerPoint Presentation</vt:lpstr>
      <vt:lpstr>Morphologic Features</vt:lpstr>
      <vt:lpstr>A. OSSEOUS (BONE MARROW) LESIONS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EXTRAOSSEOUS LESIONS</vt:lpstr>
      <vt:lpstr>Clinical Features</vt:lpstr>
      <vt:lpstr>PowerPoint Presentation</vt:lpstr>
      <vt:lpstr>PowerPoint Presentation</vt:lpstr>
      <vt:lpstr>PowerPoint Presentation</vt:lpstr>
      <vt:lpstr>8. Biochemical abnormalities.</vt:lpstr>
      <vt:lpstr>PowerPoint Presentation</vt:lpstr>
      <vt:lpstr>Diagnosis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CELL DISORDERS</dc:title>
  <dc:creator>MY PC</dc:creator>
  <cp:lastModifiedBy>Lib Lab One</cp:lastModifiedBy>
  <cp:revision>16</cp:revision>
  <dcterms:created xsi:type="dcterms:W3CDTF">2015-12-10T04:14:38Z</dcterms:created>
  <dcterms:modified xsi:type="dcterms:W3CDTF">2019-12-30T08:59:14Z</dcterms:modified>
</cp:coreProperties>
</file>